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65" r:id="rId8"/>
    <p:sldId id="262" r:id="rId9"/>
    <p:sldId id="263" r:id="rId10"/>
    <p:sldId id="264" r:id="rId11"/>
    <p:sldId id="259" r:id="rId12"/>
    <p:sldId id="260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B1D-A10F-433A-83B4-7F90EC486861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C65A-1D3C-4844-B4BC-AF4979EA3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B1D-A10F-433A-83B4-7F90EC486861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C65A-1D3C-4844-B4BC-AF4979EA3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B1D-A10F-433A-83B4-7F90EC486861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C65A-1D3C-4844-B4BC-AF4979EA3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B1D-A10F-433A-83B4-7F90EC486861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C65A-1D3C-4844-B4BC-AF4979EA3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B1D-A10F-433A-83B4-7F90EC486861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C65A-1D3C-4844-B4BC-AF4979EA3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B1D-A10F-433A-83B4-7F90EC486861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C65A-1D3C-4844-B4BC-AF4979EA3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B1D-A10F-433A-83B4-7F90EC486861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C65A-1D3C-4844-B4BC-AF4979EA3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B1D-A10F-433A-83B4-7F90EC486861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C65A-1D3C-4844-B4BC-AF4979EA3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B1D-A10F-433A-83B4-7F90EC486861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C65A-1D3C-4844-B4BC-AF4979EA3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B1D-A10F-433A-83B4-7F90EC486861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C65A-1D3C-4844-B4BC-AF4979EA3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B1D-A10F-433A-83B4-7F90EC486861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C65A-1D3C-4844-B4BC-AF4979EA3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55B1D-A10F-433A-83B4-7F90EC486861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EC65A-1D3C-4844-B4BC-AF4979EA3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1142984"/>
            <a:ext cx="72866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/>
              <a:t>АВТОМАТИЗИРОВАННАЯ  ОБРАБОТКА  РЕЗУЛЬТАТОВ  ПРОБНЫХ  ТЕСТИРОВАНИЙ </a:t>
            </a:r>
            <a:endParaRPr lang="ru-RU" sz="4800" b="1" dirty="0" smtClean="0"/>
          </a:p>
          <a:p>
            <a:pPr algn="ctr"/>
            <a:r>
              <a:rPr lang="ru-RU" sz="4800" b="1" dirty="0" smtClean="0"/>
              <a:t>С </a:t>
            </a:r>
            <a:r>
              <a:rPr lang="ru-RU" sz="4800" b="1" dirty="0"/>
              <a:t>ПОМОЩЬЮ                               </a:t>
            </a:r>
            <a:r>
              <a:rPr lang="ru-RU" sz="4800" b="1" dirty="0" smtClean="0"/>
              <a:t>ПРОГРАММЫ  </a:t>
            </a:r>
            <a:r>
              <a:rPr lang="en-US" sz="4800" b="1" dirty="0"/>
              <a:t>MS EXCEL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428604"/>
            <a:ext cx="8215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/>
              <a:t>ПАРАМЕТР</a:t>
            </a:r>
            <a:r>
              <a:rPr lang="ru-RU" dirty="0"/>
              <a:t>: </a:t>
            </a:r>
            <a:r>
              <a:rPr lang="ru-RU" b="1" i="1" u="sng" dirty="0"/>
              <a:t>степень </a:t>
            </a:r>
            <a:r>
              <a:rPr lang="ru-RU" b="1" i="1" u="sng" dirty="0" err="1"/>
              <a:t>обученности</a:t>
            </a:r>
            <a:r>
              <a:rPr lang="ru-RU" dirty="0"/>
              <a:t> </a:t>
            </a:r>
          </a:p>
          <a:p>
            <a:r>
              <a:rPr lang="ru-RU" b="1" i="1" dirty="0"/>
              <a:t> Параметр, рассчитываемый по формуле: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где </a:t>
            </a:r>
            <a:r>
              <a:rPr lang="ru-RU" dirty="0"/>
              <a:t>	</a:t>
            </a:r>
            <a:r>
              <a:rPr lang="ru-RU" b="1" i="1" dirty="0" err="1"/>
              <a:t>k</a:t>
            </a:r>
            <a:r>
              <a:rPr lang="ru-RU" b="1" dirty="0"/>
              <a:t> </a:t>
            </a:r>
            <a:r>
              <a:rPr lang="ru-RU" dirty="0"/>
              <a:t>- количество оценок "5", полученных учащимися; </a:t>
            </a:r>
          </a:p>
          <a:p>
            <a:r>
              <a:rPr lang="ru-RU" i="1" dirty="0"/>
              <a:t> 	</a:t>
            </a:r>
            <a:r>
              <a:rPr lang="ru-RU" b="1" i="1" dirty="0" err="1"/>
              <a:t>l</a:t>
            </a:r>
            <a:r>
              <a:rPr lang="ru-RU" dirty="0"/>
              <a:t> - количество оценок "4";</a:t>
            </a:r>
          </a:p>
          <a:p>
            <a:r>
              <a:rPr lang="ru-RU" i="1" dirty="0"/>
              <a:t> </a:t>
            </a:r>
            <a:r>
              <a:rPr lang="ru-RU" b="1" i="1" dirty="0" err="1"/>
              <a:t>m</a:t>
            </a:r>
            <a:r>
              <a:rPr lang="ru-RU" dirty="0"/>
              <a:t> - количество оценок "3";</a:t>
            </a:r>
          </a:p>
          <a:p>
            <a:r>
              <a:rPr lang="ru-RU" b="1" i="1" dirty="0"/>
              <a:t> </a:t>
            </a:r>
            <a:r>
              <a:rPr lang="ru-RU" b="1" i="1" dirty="0" err="1"/>
              <a:t>n</a:t>
            </a:r>
            <a:r>
              <a:rPr lang="ru-RU" dirty="0"/>
              <a:t> - количество оценок "2".</a:t>
            </a: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142984"/>
            <a:ext cx="6715172" cy="1000132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57290" y="378619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Times New Roman"/>
                          <a:ea typeface="Times New Roman"/>
                          <a:cs typeface="Times New Roman"/>
                        </a:rPr>
                        <a:t>Критерий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Times New Roman"/>
                          <a:ea typeface="Times New Roman"/>
                          <a:cs typeface="Times New Roman"/>
                        </a:rPr>
                        <a:t>Диапазон оценок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неудовлетворительно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 </a:t>
                      </a:r>
                      <a:r>
                        <a:rPr lang="ru-RU" sz="2000">
                          <a:solidFill>
                            <a:srgbClr val="FF0000"/>
                          </a:solidFill>
                          <a:latin typeface="Symbol"/>
                          <a:ea typeface="Times New Roman"/>
                          <a:cs typeface="Times New Roman"/>
                        </a:rPr>
                        <a:t>£</a:t>
                      </a: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60%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60% </a:t>
                      </a:r>
                      <a:r>
                        <a:rPr lang="en-US" sz="2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ru-RU" sz="2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результат </a:t>
                      </a:r>
                      <a:r>
                        <a:rPr lang="en-US" sz="2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ru-RU" sz="2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80%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хорошо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 ≥ 80%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456247"/>
            <a:ext cx="800105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/>
              <a:t>Учащемуся, его родителям</a:t>
            </a:r>
            <a:r>
              <a:rPr lang="ru-RU" sz="2800" dirty="0"/>
              <a:t> балл  ЕНТ показывает: </a:t>
            </a:r>
          </a:p>
          <a:p>
            <a:r>
              <a:rPr lang="ru-RU" sz="2800" dirty="0"/>
              <a:t> а) его ранг в классе, параллели классов в сравнении с другими учащимися;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/>
              <a:t> б) ранг его класса среди других классов параллели и по отдельным предметам учебного плана;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/>
              <a:t> в) степень реализации своих способностей.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/>
              <a:t> Как показывает практика, последняя функция балла ЕНТ  имеет большой мотивационный потенциал, является "информацией к размышлению", дающий импульс к </a:t>
            </a:r>
            <a:r>
              <a:rPr lang="ru-RU" sz="2800" dirty="0" err="1"/>
              <a:t>самокорректировке</a:t>
            </a:r>
            <a:r>
              <a:rPr lang="ru-RU" sz="2800" dirty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642918"/>
            <a:ext cx="828680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/>
              <a:t>Учителю-предметнику</a:t>
            </a:r>
            <a:r>
              <a:rPr lang="ru-RU" sz="2800" dirty="0"/>
              <a:t>  балл ЕНТ показывает: </a:t>
            </a:r>
          </a:p>
          <a:p>
            <a:r>
              <a:rPr lang="ru-RU" sz="2800" dirty="0"/>
              <a:t> а) ранг отдельного класса среди остальных классов, в которых он работает и по преподаваемому предмету в целом по параллели классов; </a:t>
            </a:r>
          </a:p>
          <a:p>
            <a:r>
              <a:rPr lang="ru-RU" sz="2800" dirty="0"/>
              <a:t> б) ранг "его" предмета в сравнении с другими  предметами, выносимыми на ЕНТ; </a:t>
            </a:r>
          </a:p>
          <a:p>
            <a:r>
              <a:rPr lang="ru-RU" sz="2800" dirty="0"/>
              <a:t> в) результат учебы каждого отдельного ученика. </a:t>
            </a:r>
          </a:p>
          <a:p>
            <a:r>
              <a:rPr lang="ru-RU" sz="2800" dirty="0"/>
              <a:t>  Для учителя-предметника балл ЕНТ служит основой для анализа своей педагогической деятельности, выявлению проблем и причин, корректировке используемых им педагогических технологий, информационного содержания предмета.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428605"/>
            <a:ext cx="857256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 </a:t>
            </a:r>
            <a:r>
              <a:rPr lang="ru-RU" sz="2400" b="1" i="1" u="sng" dirty="0"/>
              <a:t>Классному руководителю</a:t>
            </a:r>
            <a:r>
              <a:rPr lang="ru-RU" sz="2400" b="1" i="1" dirty="0"/>
              <a:t>: </a:t>
            </a:r>
            <a:endParaRPr lang="ru-RU" sz="2400" dirty="0"/>
          </a:p>
          <a:p>
            <a:r>
              <a:rPr lang="ru-RU" sz="2400" dirty="0"/>
              <a:t> а) рейтинг класса среди других классов; </a:t>
            </a:r>
          </a:p>
          <a:p>
            <a:r>
              <a:rPr lang="ru-RU" sz="2400" dirty="0"/>
              <a:t> б) рейтинг каждого своего учащегося; </a:t>
            </a:r>
          </a:p>
          <a:p>
            <a:r>
              <a:rPr lang="ru-RU" sz="2400" dirty="0"/>
              <a:t> в) </a:t>
            </a:r>
            <a:r>
              <a:rPr lang="ru-RU" sz="2400" dirty="0" err="1"/>
              <a:t>в</a:t>
            </a:r>
            <a:r>
              <a:rPr lang="ru-RU" sz="2400" dirty="0"/>
              <a:t> сравнении с показателем способностей объективно оценить  учащегося, профессионально грамотно строить свою работу с учеником, родителями, учителями-предметниками, специалистами (психологом, социальным педагогом и др.); </a:t>
            </a:r>
          </a:p>
          <a:p>
            <a:r>
              <a:rPr lang="ru-RU" sz="2400" dirty="0"/>
              <a:t> г) систематически отслеживать тенденцию изменения значения балла ЕНТ и принимать соответствующие решения в отношении отдельных учащихся и класса в целом. </a:t>
            </a:r>
          </a:p>
          <a:p>
            <a:r>
              <a:rPr lang="ru-RU" sz="2400" b="1" i="1" u="sng" dirty="0" smtClean="0"/>
              <a:t>Администрации</a:t>
            </a:r>
            <a:r>
              <a:rPr lang="ru-RU" sz="2400" b="1" u="sng" dirty="0" smtClean="0"/>
              <a:t> </a:t>
            </a:r>
            <a:r>
              <a:rPr lang="ru-RU" sz="2400" dirty="0"/>
              <a:t>балл ЕНТ  помогает оценить образовательную ситуацию (особенно в динамике и в сравнении с результатами прошедших пробных тестирований) как в целом по школе, так и по отдельным классам, отдельным  учащимся,  учебным предметам,  отдельным учителям  и принимать соответствующие управленческие решения.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85728"/>
            <a:ext cx="82153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 Особое внимание в процессе деятельности по подготовке учащихся к ЕНТ занимает мониторинг качества </a:t>
            </a:r>
            <a:r>
              <a:rPr lang="ru-RU" sz="3600" dirty="0" err="1"/>
              <a:t>обученности</a:t>
            </a:r>
            <a:r>
              <a:rPr lang="ru-RU" sz="3600" dirty="0"/>
              <a:t> по предметам, которые учащихся будут сдавать в форме и по материалам ЕНТ. </a:t>
            </a:r>
            <a:r>
              <a:rPr lang="ru-RU" sz="3600" i="1" dirty="0"/>
              <a:t>Мониторинг качества образования</a:t>
            </a:r>
            <a:r>
              <a:rPr lang="ru-RU" sz="3600" b="1" dirty="0"/>
              <a:t> </a:t>
            </a:r>
            <a:r>
              <a:rPr lang="ru-RU" sz="3600" dirty="0"/>
              <a:t>– "следящая" и в определенной степени контрольно-регулирующая система по отношению к качеству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5720" y="456247"/>
            <a:ext cx="857256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Практический аспект мониторинга результатов пробных тестирований  проявляется прежде всего  в его технологичности, в достаточной простоте измерения параметров, характеризующих качество образования, возможности использования </a:t>
            </a:r>
            <a:r>
              <a:rPr lang="ru-RU" sz="2800" u="sng" dirty="0"/>
              <a:t>компьютерной техники </a:t>
            </a:r>
            <a:r>
              <a:rPr lang="ru-RU" sz="2800" dirty="0"/>
              <a:t>для их статистической обработки и наглядного своевременного представления. Последнее очень важно, т.к. результаты измерений должны быть понятны не только всем педагогам, но и учащимся, родителям. Т.е. они должны быть </a:t>
            </a:r>
            <a:r>
              <a:rPr lang="ru-RU" sz="2800" u="sng" dirty="0"/>
              <a:t>личностно значимыми </a:t>
            </a:r>
            <a:r>
              <a:rPr lang="ru-RU" sz="2800" dirty="0"/>
              <a:t>и носить достаточный </a:t>
            </a:r>
            <a:r>
              <a:rPr lang="ru-RU" sz="2800" u="sng" dirty="0"/>
              <a:t>мотивационный потенциал</a:t>
            </a:r>
            <a:r>
              <a:rPr lang="ru-RU" sz="2800" dirty="0"/>
              <a:t> для активизации учебно-познавательной деятельности, а значит и интеллектуального развития ребенка.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-2" y="71413"/>
          <a:ext cx="9144001" cy="6748121"/>
        </p:xfrm>
        <a:graphic>
          <a:graphicData uri="http://schemas.openxmlformats.org/drawingml/2006/table">
            <a:tbl>
              <a:tblPr/>
              <a:tblGrid>
                <a:gridCol w="285722"/>
                <a:gridCol w="446858"/>
                <a:gridCol w="946615"/>
                <a:gridCol w="364084"/>
                <a:gridCol w="238309"/>
                <a:gridCol w="225070"/>
                <a:gridCol w="218449"/>
                <a:gridCol w="218449"/>
                <a:gridCol w="218449"/>
                <a:gridCol w="244930"/>
                <a:gridCol w="278028"/>
                <a:gridCol w="291265"/>
                <a:gridCol w="271408"/>
                <a:gridCol w="225070"/>
                <a:gridCol w="218449"/>
                <a:gridCol w="211830"/>
                <a:gridCol w="734785"/>
                <a:gridCol w="383944"/>
                <a:gridCol w="264787"/>
                <a:gridCol w="225070"/>
                <a:gridCol w="211830"/>
                <a:gridCol w="278028"/>
                <a:gridCol w="284646"/>
                <a:gridCol w="311125"/>
                <a:gridCol w="264787"/>
                <a:gridCol w="238309"/>
                <a:gridCol w="258168"/>
                <a:gridCol w="211830"/>
                <a:gridCol w="573707"/>
              </a:tblGrid>
              <a:tr h="136080">
                <a:tc gridSpan="29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2012/2013 учебный год            ГУ "Кушмурунская средняя школа №121 "</a:t>
                      </a:r>
                    </a:p>
                  </a:txBody>
                  <a:tcPr marL="4670" marR="4670" marT="46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780">
                <a:tc gridSpan="29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ВЕДОМОСТЬ РЕЗУЛЬТАТОВ ПРОБНОГО ТЕСТИРОВАНИЯ №10 (12.01.2013) </a:t>
                      </a:r>
                    </a:p>
                  </a:txBody>
                  <a:tcPr marL="4670" marR="4670" marT="46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780">
                <a:tc gridSpan="29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А класс (естественно-математический) классный руководитель Грубых Е.В.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780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БАЛЛ   ЕНТ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ОЦЕНКА ПО ПРЕДМЕТАМ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 учёта баллов по каз. яз.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62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Ф.И.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254061"/>
                          </a:solidFill>
                          <a:latin typeface="Cambria"/>
                        </a:rPr>
                        <a:t>ИТОГО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казахский яз.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Казахстана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всемирная история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химия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Ф.И.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казахский яз.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Казахстана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всемирная история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химия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78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1" i="0" u="sng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Асанова Асемгуль 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1" i="0" u="sng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112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Асанова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8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Воловикова Алёна 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Воловикова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8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Кабатаев Кирилл 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Кабатаев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8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Каракуц Виктор 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Каракуц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87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Кондратенко Кристина 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Кондратенко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8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Крупский Никита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Крупский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8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Мазаева Анастасия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Мазаева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8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Морозова Анастасия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Морозова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8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Мукашева Дана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Мукашева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8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Нурсеитов Дархан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Нурсеитов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8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Сейферлинг Олеся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Сейферлинг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8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Сизоненко Виталий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Сизоненко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8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Татарский Юрий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Татарский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8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Чесных Любовь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Чесных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48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 Фамилия и инициалы                                           учителя - предметника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Шолкубаева Р.М.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Грубых Е.В.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Шаяхметова Л.А.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Ермагамбетова А.Б.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Абишева М.С.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Жакупова А.Г.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Абишева Ш.Е.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Литвинова Т.Н.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Шаяхметова Л.А.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Самсонович Н.А.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Грубых Е.В.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 Фамилия и инициалы                                           учителя - предметника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Шолкубаева Р.М.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Грубых Е.В.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Шаяхметова Л.А.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Ермагамбетова А.Б.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Абишева М.С.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Жакупова А.Г.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Абишева Ш.Е.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Литвинова Т.Н.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Шаяхметова Л.А.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Самсонович Н.А.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Грубых Е.В.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435">
                <a:tc rowSpan="9"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Результаты учебной деятельности класса</a:t>
                      </a:r>
                    </a:p>
                  </a:txBody>
                  <a:tcPr marL="4670" marR="4670" marT="46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Суммарный балл ЕНТ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1216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276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Результаты учебной деятельности класса</a:t>
                      </a:r>
                    </a:p>
                  </a:txBody>
                  <a:tcPr marL="4670" marR="4670" marT="46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Количество  "5":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43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Количество  "4":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43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Количество  "3":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43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Количество  "2":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43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балл ЕНТ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17,7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19,7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#####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####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Участвовали: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43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Успеваемость: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######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#####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43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Качество знаний: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######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#####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43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Степень обученности: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######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#####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767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Средний балл:              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4,57143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4,286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3,667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3,6667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4,333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####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857232"/>
          <a:ext cx="8715435" cy="5072097"/>
        </p:xfrm>
        <a:graphic>
          <a:graphicData uri="http://schemas.openxmlformats.org/drawingml/2006/table">
            <a:tbl>
              <a:tblPr/>
              <a:tblGrid>
                <a:gridCol w="698244"/>
                <a:gridCol w="801954"/>
                <a:gridCol w="447315"/>
                <a:gridCol w="227141"/>
                <a:gridCol w="214520"/>
                <a:gridCol w="208211"/>
                <a:gridCol w="208211"/>
                <a:gridCol w="208211"/>
                <a:gridCol w="233450"/>
                <a:gridCol w="264998"/>
                <a:gridCol w="277615"/>
                <a:gridCol w="258686"/>
                <a:gridCol w="214520"/>
                <a:gridCol w="208211"/>
                <a:gridCol w="201902"/>
                <a:gridCol w="700347"/>
                <a:gridCol w="365948"/>
                <a:gridCol w="252377"/>
                <a:gridCol w="214520"/>
                <a:gridCol w="201902"/>
                <a:gridCol w="264998"/>
                <a:gridCol w="271306"/>
                <a:gridCol w="296543"/>
                <a:gridCol w="252377"/>
                <a:gridCol w="227141"/>
                <a:gridCol w="246068"/>
                <a:gridCol w="201902"/>
                <a:gridCol w="546817"/>
              </a:tblGrid>
              <a:tr h="279454">
                <a:tc gridSpan="28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2012/2013 учебный год   ГУ "Кушмурунская средняя школа №121    "ВЕДОМОСТЬ РЕЗУЛЬТАТОВ ПРОБНОГО ТЕСТИРОВАНИЯ №10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083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ПО  ШКОЛЕ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254061"/>
                          </a:solidFill>
                          <a:latin typeface="Cambria"/>
                        </a:rPr>
                        <a:t>ИТОГО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казахский яз.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история Казахстана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всемирная история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химия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 Фамилия и инициалы                                           учителя - предметника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казахский яз.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яз.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Казахстана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всемирная история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химия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4670" marR="4670" marT="4670" marB="0" vert="vert27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Показатели результатов учебной деятельности в  целом по школе: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54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Результаты учебной деятельности выпускников</a:t>
                      </a:r>
                    </a:p>
                  </a:txBody>
                  <a:tcPr marL="4670" marR="4670" marT="46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Суммарный балл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3558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746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552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Результаты учебной деятельности выпускников</a:t>
                      </a:r>
                    </a:p>
                  </a:txBody>
                  <a:tcPr marL="4670" marR="4670" marT="46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Количество  "5":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Количество  "4":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Количество  "3":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Количество  "2":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Участвовали: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балл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74,1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15,6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15,75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####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Успеваемость: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#####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Качество знаний: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###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Степень обученности: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64%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#####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Средний балл:              </a:t>
                      </a:r>
                    </a:p>
                  </a:txBody>
                  <a:tcPr marL="4670" marR="4670" marT="4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4,125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3,833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3,833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3,667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4,333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3,25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70" marR="4670" marT="4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17" y="500041"/>
          <a:ext cx="8644001" cy="5929353"/>
        </p:xfrm>
        <a:graphic>
          <a:graphicData uri="http://schemas.openxmlformats.org/drawingml/2006/table">
            <a:tbl>
              <a:tblPr/>
              <a:tblGrid>
                <a:gridCol w="423325"/>
                <a:gridCol w="1952752"/>
                <a:gridCol w="751059"/>
                <a:gridCol w="491601"/>
                <a:gridCol w="473394"/>
                <a:gridCol w="455187"/>
                <a:gridCol w="455187"/>
                <a:gridCol w="455187"/>
                <a:gridCol w="509808"/>
                <a:gridCol w="582640"/>
                <a:gridCol w="600847"/>
                <a:gridCol w="564433"/>
                <a:gridCol w="473394"/>
                <a:gridCol w="455187"/>
              </a:tblGrid>
              <a:tr h="15346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Ф.И. учителя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предмет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приняли участие</a:t>
                      </a:r>
                    </a:p>
                  </a:txBody>
                  <a:tcPr marL="7969" marR="7969" marT="7969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Количество  "5":</a:t>
                      </a:r>
                    </a:p>
                  </a:txBody>
                  <a:tcPr marL="7969" marR="7969" marT="796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Количество  "4":</a:t>
                      </a:r>
                    </a:p>
                  </a:txBody>
                  <a:tcPr marL="7969" marR="7969" marT="796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Количество  "3":</a:t>
                      </a:r>
                    </a:p>
                  </a:txBody>
                  <a:tcPr marL="7969" marR="7969" marT="796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Количество  "2":</a:t>
                      </a:r>
                    </a:p>
                  </a:txBody>
                  <a:tcPr marL="7969" marR="7969" marT="796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Суммарный балл</a:t>
                      </a:r>
                    </a:p>
                  </a:txBody>
                  <a:tcPr marL="7969" marR="7969" marT="7969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Средний балл ЕНТ</a:t>
                      </a:r>
                    </a:p>
                  </a:txBody>
                  <a:tcPr marL="7969" marR="7969" marT="7969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Качество знаний:</a:t>
                      </a:r>
                    </a:p>
                  </a:txBody>
                  <a:tcPr marL="7969" marR="7969" marT="796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Степень обученности:</a:t>
                      </a:r>
                    </a:p>
                  </a:txBody>
                  <a:tcPr marL="7969" marR="7969" marT="796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Успеваемость:</a:t>
                      </a:r>
                    </a:p>
                  </a:txBody>
                  <a:tcPr marL="7969" marR="7969" marT="796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 CYR"/>
                        </a:rPr>
                        <a:t>Средний балл(оценка)              </a:t>
                      </a:r>
                    </a:p>
                  </a:txBody>
                  <a:tcPr marL="7969" marR="7969" marT="796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1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Шолкубаева Р.М.</a:t>
                      </a:r>
                    </a:p>
                  </a:txBody>
                  <a:tcPr marL="7969" marR="7969" marT="7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каз.яз.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644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16,9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4,32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1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Жантлесова М.Х.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каз.яз.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11,3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3,33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80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Грубых Е.В.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рус.яз.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784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16,3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3,83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1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Шаяхметова Л.А.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история К.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15,4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3,73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52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Ермагамбетова А.Б.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матем.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13,9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3,86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52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Моряхина Н.А.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матем.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357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10,5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3,35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52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Абишева М.С.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17,3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4,07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1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Самсонович Н.А.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226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3,63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1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Абишева Ш.Е.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географ.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15,8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3,75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80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Самсонович Н.А.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химия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1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Жакупова А.Г.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3,67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52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Литвинова Т.Н.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англ.яз.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4,33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52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Шаяхметова Л.А.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всем.ист.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3,25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"/>
            <a:ext cx="8929718" cy="6857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dirty="0" smtClean="0"/>
              <a:t>Автоматизированная Программа Обработки Результатов Тестирования (АПОРТ) может стать одним из модулей АИС (Автоматизированная Информационная Система) школы, наряду с такими модулями как, "АРМ завуча", "Кадры", "Тарификация", "Зарплата" и "Материалы". </a:t>
            </a:r>
          </a:p>
          <a:p>
            <a:r>
              <a:rPr lang="ru-RU" sz="2300" dirty="0" smtClean="0"/>
              <a:t>Модуль АПОРТ в табличном редакторе  </a:t>
            </a:r>
            <a:r>
              <a:rPr lang="en-US" sz="2300" dirty="0" smtClean="0"/>
              <a:t>MS EXCEL  </a:t>
            </a:r>
            <a:r>
              <a:rPr lang="ru-RU" sz="2300" dirty="0" smtClean="0"/>
              <a:t>решает следующие задачи:</a:t>
            </a:r>
          </a:p>
          <a:p>
            <a:pPr lvl="0">
              <a:buFont typeface="Wingdings" pitchFamily="2" charset="2"/>
              <a:buChar char="v"/>
            </a:pPr>
            <a:r>
              <a:rPr lang="ru-RU" sz="2300" dirty="0" smtClean="0"/>
              <a:t>облегчает рутинную работу, связанную с ручными расчётами и подготовкой отчётов по результатам пробных тестирований;</a:t>
            </a:r>
          </a:p>
          <a:p>
            <a:pPr lvl="0">
              <a:buFont typeface="Wingdings" pitchFamily="2" charset="2"/>
              <a:buChar char="v"/>
            </a:pPr>
            <a:r>
              <a:rPr lang="ru-RU" sz="2300" dirty="0" smtClean="0"/>
              <a:t>осуществляет раздельно </a:t>
            </a:r>
            <a:r>
              <a:rPr lang="ru-RU" sz="2300" dirty="0" err="1" smtClean="0"/>
              <a:t>квалиметрический</a:t>
            </a:r>
            <a:r>
              <a:rPr lang="ru-RU" sz="2300" dirty="0" smtClean="0"/>
              <a:t> анализ результатов тестирования по классам, предметам,  учителям;</a:t>
            </a:r>
          </a:p>
          <a:p>
            <a:pPr lvl="0">
              <a:buFont typeface="Wingdings" pitchFamily="2" charset="2"/>
              <a:buChar char="v"/>
            </a:pPr>
            <a:r>
              <a:rPr lang="ru-RU" sz="2300" dirty="0" smtClean="0"/>
              <a:t>позволяет минимизировать затраты рабочего времени на подготовку отчетности.</a:t>
            </a:r>
          </a:p>
          <a:p>
            <a:r>
              <a:rPr lang="ru-RU" sz="2300" dirty="0" smtClean="0"/>
              <a:t>Данное приложение позволяет </a:t>
            </a:r>
            <a:r>
              <a:rPr lang="ru-RU" sz="2300" u="sng" dirty="0" smtClean="0"/>
              <a:t>автоматически</a:t>
            </a:r>
            <a:r>
              <a:rPr lang="ru-RU" sz="2300" dirty="0" smtClean="0"/>
              <a:t> перевести баллы ЕНТ в оценку по предметам, оперативно провести расчет  </a:t>
            </a:r>
            <a:r>
              <a:rPr lang="ru-RU" sz="2300" u="sng" dirty="0" smtClean="0"/>
              <a:t>успеваемости, качества знаний,  среднего балла ЕНТ, количество «5», «4», «3», «2»,  степени  </a:t>
            </a:r>
            <a:r>
              <a:rPr lang="ru-RU" sz="2300" u="sng" dirty="0" err="1" smtClean="0"/>
              <a:t>обученности</a:t>
            </a:r>
            <a:r>
              <a:rPr lang="ru-RU" sz="2300" dirty="0" smtClean="0"/>
              <a:t> учащихся по предметам, классам. Данные параметры  мы  используем  для анализа эффективности деятельности по подготовке к ЕНТ</a:t>
            </a:r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5720" y="428604"/>
            <a:ext cx="85011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/>
              <a:t>ПАРАМЕТР</a:t>
            </a:r>
            <a:r>
              <a:rPr lang="ru-RU" dirty="0"/>
              <a:t>: </a:t>
            </a:r>
            <a:r>
              <a:rPr lang="ru-RU" b="1" i="1" u="sng" dirty="0"/>
              <a:t>успеваемость</a:t>
            </a:r>
            <a:r>
              <a:rPr lang="ru-RU" dirty="0"/>
              <a:t> </a:t>
            </a:r>
          </a:p>
          <a:p>
            <a:pPr algn="ctr"/>
            <a:r>
              <a:rPr lang="ru-RU" b="1" i="1" dirty="0"/>
              <a:t> Успеваемость рассчитывается как отношение количества учащихся, сдавших пробное тестирование  не ниже оценки "3" к общему количеству учащихся сдававших данный предмет, выраженное в процентах:</a:t>
            </a:r>
            <a:r>
              <a:rPr lang="ru-RU" dirty="0"/>
              <a:t> </a:t>
            </a:r>
          </a:p>
          <a:p>
            <a:pPr algn="ctr"/>
            <a:r>
              <a:rPr lang="ru-RU" dirty="0"/>
              <a:t> 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</a:t>
            </a:r>
          </a:p>
          <a:p>
            <a:pPr algn="ctr"/>
            <a:r>
              <a:rPr lang="ru-RU" dirty="0"/>
              <a:t> </a:t>
            </a:r>
          </a:p>
          <a:p>
            <a:pPr algn="ctr"/>
            <a:r>
              <a:rPr lang="ru-RU" dirty="0"/>
              <a:t> где 	</a:t>
            </a:r>
            <a:r>
              <a:rPr lang="ru-RU" b="1" i="1" dirty="0" err="1"/>
              <a:t>n</a:t>
            </a:r>
            <a:r>
              <a:rPr lang="ru-RU" dirty="0"/>
              <a:t> - количество "успевающих" учащихся</a:t>
            </a:r>
          </a:p>
          <a:p>
            <a:pPr algn="ctr"/>
            <a:r>
              <a:rPr lang="ru-RU" dirty="0"/>
              <a:t> 	</a:t>
            </a:r>
            <a:r>
              <a:rPr lang="ru-RU" b="1" i="1" dirty="0"/>
              <a:t>N </a:t>
            </a:r>
            <a:r>
              <a:rPr lang="ru-RU" dirty="0"/>
              <a:t>- общее количество </a:t>
            </a:r>
            <a:r>
              <a:rPr lang="ru-RU" dirty="0" smtClean="0"/>
              <a:t>учащихся</a:t>
            </a:r>
          </a:p>
          <a:p>
            <a:endParaRPr lang="ru-RU" dirty="0"/>
          </a:p>
        </p:txBody>
      </p:sp>
      <p:pic>
        <p:nvPicPr>
          <p:cNvPr id="9" name="Рисунок 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785926"/>
            <a:ext cx="1095375" cy="571500"/>
          </a:xfrm>
          <a:prstGeom prst="rect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00166" y="3643314"/>
          <a:ext cx="6357982" cy="2054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991"/>
                <a:gridCol w="3178991"/>
              </a:tblGrid>
              <a:tr h="51371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Критерий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Times New Roman"/>
                          <a:ea typeface="Times New Roman"/>
                          <a:cs typeface="Times New Roman"/>
                        </a:rPr>
                        <a:t>Диапазон оценок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1371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неудовлетворительно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Symbol"/>
                          <a:ea typeface="Times New Roman"/>
                          <a:cs typeface="Times New Roman"/>
                        </a:rPr>
                        <a:t>£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95%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1371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95% 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ru-RU" sz="20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результат 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ru-RU" sz="20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97,5%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1371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отлично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 ≥ 97,5%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500042"/>
            <a:ext cx="79296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/>
              <a:t>ПАРАМЕТР</a:t>
            </a:r>
            <a:r>
              <a:rPr lang="ru-RU" dirty="0"/>
              <a:t>: </a:t>
            </a:r>
            <a:r>
              <a:rPr lang="ru-RU" b="1" i="1" u="sng" dirty="0"/>
              <a:t>качество знаний</a:t>
            </a:r>
            <a:r>
              <a:rPr lang="ru-RU" dirty="0"/>
              <a:t> </a:t>
            </a:r>
          </a:p>
          <a:p>
            <a:r>
              <a:rPr lang="ru-RU" b="1" i="1" dirty="0"/>
              <a:t> Качество знаний рассчитывается как отношение количества учащихся, сдавших пробное тестирование не ниже оценки "4" к общему количеству учащихся, выраженное в процентах: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 где 	</a:t>
            </a:r>
            <a:r>
              <a:rPr lang="ru-RU" b="1" i="1" dirty="0" err="1"/>
              <a:t>n</a:t>
            </a:r>
            <a:r>
              <a:rPr lang="ru-RU" dirty="0"/>
              <a:t> - количество "Отличников" и "Хорошистов"</a:t>
            </a:r>
          </a:p>
          <a:p>
            <a:r>
              <a:rPr lang="ru-RU" dirty="0"/>
              <a:t> 	</a:t>
            </a:r>
            <a:r>
              <a:rPr lang="ru-RU" b="1" i="1" dirty="0"/>
              <a:t>N</a:t>
            </a:r>
            <a:r>
              <a:rPr lang="ru-RU" dirty="0"/>
              <a:t> - общее количество учащихся.</a:t>
            </a: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643050"/>
            <a:ext cx="2143140" cy="928694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00100" y="3643312"/>
          <a:ext cx="7072362" cy="221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6181"/>
                <a:gridCol w="3536181"/>
              </a:tblGrid>
              <a:tr h="55364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Критерий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Times New Roman"/>
                          <a:ea typeface="Times New Roman"/>
                          <a:cs typeface="Times New Roman"/>
                        </a:rPr>
                        <a:t>Диапазон оценок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5364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неудовлетворительно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 </a:t>
                      </a:r>
                      <a:r>
                        <a:rPr lang="ru-RU" sz="2000">
                          <a:solidFill>
                            <a:srgbClr val="FF0000"/>
                          </a:solidFill>
                          <a:latin typeface="Symbol"/>
                          <a:ea typeface="Times New Roman"/>
                          <a:cs typeface="Times New Roman"/>
                        </a:rPr>
                        <a:t>£</a:t>
                      </a: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33%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5364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33% </a:t>
                      </a:r>
                      <a:r>
                        <a:rPr lang="en-US" sz="2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ru-RU" sz="2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результат </a:t>
                      </a:r>
                      <a:r>
                        <a:rPr lang="en-US" sz="2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ru-RU" sz="2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75%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5364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отлично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 ≥ 75%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1955</Words>
  <Application>Microsoft Office PowerPoint</Application>
  <PresentationFormat>Экран (4:3)</PresentationFormat>
  <Paragraphs>1032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121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fizika</dc:creator>
  <cp:lastModifiedBy>User</cp:lastModifiedBy>
  <cp:revision>24</cp:revision>
  <dcterms:created xsi:type="dcterms:W3CDTF">2013-01-17T09:31:46Z</dcterms:created>
  <dcterms:modified xsi:type="dcterms:W3CDTF">2013-03-05T06:42:34Z</dcterms:modified>
</cp:coreProperties>
</file>